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9" r:id="rId3"/>
    <p:sldId id="258" r:id="rId4"/>
    <p:sldId id="260" r:id="rId5"/>
    <p:sldId id="311" r:id="rId6"/>
    <p:sldId id="312" r:id="rId7"/>
    <p:sldId id="329" r:id="rId8"/>
    <p:sldId id="330" r:id="rId9"/>
    <p:sldId id="320" r:id="rId10"/>
    <p:sldId id="317" r:id="rId11"/>
    <p:sldId id="318" r:id="rId12"/>
    <p:sldId id="321" r:id="rId13"/>
    <p:sldId id="319" r:id="rId14"/>
    <p:sldId id="280" r:id="rId15"/>
    <p:sldId id="322" r:id="rId16"/>
    <p:sldId id="326" r:id="rId17"/>
    <p:sldId id="325" r:id="rId18"/>
    <p:sldId id="327" r:id="rId19"/>
    <p:sldId id="328" r:id="rId20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2"/>
      <p:bold r:id="rId23"/>
    </p:embeddedFont>
    <p:embeddedFont>
      <p:font typeface="Cousine" panose="020F0502020204030204" pitchFamily="34" charset="0"/>
      <p:regular r:id="rId24"/>
      <p:bold r:id="rId25"/>
      <p:italic r:id="rId26"/>
      <p:boldItalic r:id="rId27"/>
    </p:embeddedFont>
    <p:embeddedFont>
      <p:font typeface="Itim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Poppins"/>
      <p:regular r:id="rId28"/>
      <p:bold r:id="rId28"/>
      <p:italic r:id="rId28"/>
      <p:boldItalic r:id="rId28"/>
    </p:embeddedFont>
    <p:embeddedFont>
      <p:font typeface="Roboto"/>
      <p:regular r:id="rId28"/>
      <p:bold r:id="rId28"/>
      <p:italic r:id="rId28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B8EE6-421C-45F9-9EEC-DD24FE71E0BC}">
  <a:tblStyle styleId="{C14B8EE6-421C-45F9-9EEC-DD24FE71E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41" d="100"/>
          <a:sy n="141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NUL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9376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61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72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063b63ec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063b63ec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1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527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0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616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58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2" hasCustomPrompt="1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100" y="3407399"/>
            <a:ext cx="39489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 flipH="1">
            <a:off x="802045" y="-7"/>
            <a:ext cx="692634" cy="69265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6" y="21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-5" y="9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41352" y="4316897"/>
            <a:ext cx="3093470" cy="8628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4913103" y="3964078"/>
            <a:ext cx="4230896" cy="1179432"/>
            <a:chOff x="4345977" y="3805975"/>
            <a:chExt cx="4798022" cy="1337528"/>
          </a:xfrm>
        </p:grpSpPr>
        <p:sp>
          <p:nvSpPr>
            <p:cNvPr id="130" name="Google Shape;130;p15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1112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8" y="-8625"/>
            <a:ext cx="1772945" cy="1161098"/>
            <a:chOff x="-8" y="-8625"/>
            <a:chExt cx="1772945" cy="1161098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8" y="560430"/>
              <a:ext cx="592044" cy="592044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36395" y="-344996"/>
              <a:ext cx="1100164" cy="1772920"/>
            </a:xfrm>
            <a:custGeom>
              <a:avLst/>
              <a:gdLst/>
              <a:ahLst/>
              <a:cxnLst/>
              <a:rect l="l" t="t" r="r" b="b"/>
              <a:pathLst>
                <a:path w="3436" h="5537" extrusionOk="0">
                  <a:moveTo>
                    <a:pt x="944" y="1"/>
                  </a:moveTo>
                  <a:cubicBezTo>
                    <a:pt x="1" y="2073"/>
                    <a:pt x="2459" y="4623"/>
                    <a:pt x="3435" y="5537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286901" y="-295519"/>
              <a:ext cx="604328" cy="1178117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8258872" y="2913501"/>
            <a:ext cx="885128" cy="1770015"/>
            <a:chOff x="8258872" y="433726"/>
            <a:chExt cx="885128" cy="1770015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7816428" y="876170"/>
              <a:ext cx="1770015" cy="88512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8376688" y="1062928"/>
              <a:ext cx="1023050" cy="511575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413600" y="2790400"/>
            <a:ext cx="43167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5408750" y="3536800"/>
            <a:ext cx="3793461" cy="1644981"/>
            <a:chOff x="5408750" y="3536800"/>
            <a:chExt cx="3793461" cy="1644981"/>
          </a:xfrm>
        </p:grpSpPr>
        <p:sp>
          <p:nvSpPr>
            <p:cNvPr id="74" name="Google Shape;74;p9"/>
            <p:cNvSpPr/>
            <p:nvPr/>
          </p:nvSpPr>
          <p:spPr>
            <a:xfrm flipH="1">
              <a:off x="5408750" y="4024975"/>
              <a:ext cx="3793461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307450" y="3536800"/>
              <a:ext cx="758100" cy="75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9"/>
          <p:cNvSpPr/>
          <p:nvPr/>
        </p:nvSpPr>
        <p:spPr>
          <a:xfrm rot="-5400000">
            <a:off x="8276347" y="3"/>
            <a:ext cx="867655" cy="86767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2138151" y="2059652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917798" y="2059661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4" hasCustomPrompt="1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2138151" y="3575486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917798" y="3575488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 rot="5400000">
            <a:off x="-6585" y="4309125"/>
            <a:ext cx="844084" cy="84408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 flipH="1">
            <a:off x="56902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avLst/>
            <a:gdLst/>
            <a:ahLst/>
            <a:cxnLst/>
            <a:rect l="l" t="t" r="r" b="b"/>
            <a:pathLst>
              <a:path w="7502" h="14965" extrusionOk="0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2" r:id="rId7"/>
    <p:sldLayoutId id="2147483680" r:id="rId8"/>
    <p:sldLayoutId id="2147483681" r:id="rId9"/>
    <p:sldLayoutId id="214748368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 err="1"/>
              <a:t>MakeNTU</a:t>
            </a:r>
            <a:br>
              <a:rPr lang="en-US" altLang="zh-TW" dirty="0"/>
            </a:br>
            <a:r>
              <a:rPr lang="zh-TW" altLang="en-US" sz="2400" dirty="0"/>
              <a:t>臺大電機創客松</a:t>
            </a:r>
            <a:endParaRPr sz="24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Meeting 0  2023/2/13</a:t>
            </a:r>
            <a:endParaRPr b="1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獎＆錢錢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37083"/>
            <a:ext cx="8119201" cy="33663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總獎金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200,000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台幣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Best Application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：提岀最具有商業價值與發展潛力的產品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Best Creativity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：提出別具創意的想法來解決問題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Best Maker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：在作品中展現了充分的技術以及實作能力 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Best Solver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：作品具有相當完整性，實際解決面臨的問題</a:t>
            </a:r>
          </a:p>
        </p:txBody>
      </p:sp>
    </p:spTree>
    <p:extLst>
      <p:ext uri="{BB962C8B-B14F-4D97-AF65-F5344CB8AC3E}">
        <p14:creationId xmlns:p14="http://schemas.microsoft.com/office/powerpoint/2010/main" val="233816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時間線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5" name="Google Shape;605;p53"/>
          <p:cNvSpPr txBox="1">
            <a:spLocks noGrp="1"/>
          </p:cNvSpPr>
          <p:nvPr>
            <p:ph type="title" idx="2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 rot="-5400000">
            <a:off x="7593675" y="415203"/>
            <a:ext cx="837865" cy="1032070"/>
            <a:chOff x="1427225" y="332320"/>
            <a:chExt cx="665342" cy="819558"/>
          </a:xfrm>
        </p:grpSpPr>
        <p:sp>
          <p:nvSpPr>
            <p:cNvPr id="608" name="Google Shape;608;p53"/>
            <p:cNvSpPr/>
            <p:nvPr/>
          </p:nvSpPr>
          <p:spPr>
            <a:xfrm>
              <a:off x="1682651" y="332320"/>
              <a:ext cx="409916" cy="819558"/>
            </a:xfrm>
            <a:custGeom>
              <a:avLst/>
              <a:gdLst/>
              <a:ahLst/>
              <a:cxnLst/>
              <a:rect l="l" t="t" r="r" b="b"/>
              <a:pathLst>
                <a:path w="7485" h="14965" extrusionOk="0">
                  <a:moveTo>
                    <a:pt x="1" y="0"/>
                  </a:moveTo>
                  <a:lnTo>
                    <a:pt x="1" y="14964"/>
                  </a:lnTo>
                  <a:cubicBezTo>
                    <a:pt x="4124" y="14964"/>
                    <a:pt x="7485" y="11625"/>
                    <a:pt x="7485" y="7484"/>
                  </a:cubicBezTo>
                  <a:cubicBezTo>
                    <a:pt x="7485" y="3339"/>
                    <a:pt x="41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427225" y="486763"/>
              <a:ext cx="509698" cy="510629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65" y="1"/>
                  </a:moveTo>
                  <a:cubicBezTo>
                    <a:pt x="2093" y="1"/>
                    <a:pt x="1" y="2093"/>
                    <a:pt x="1" y="4664"/>
                  </a:cubicBezTo>
                  <a:cubicBezTo>
                    <a:pt x="1" y="7236"/>
                    <a:pt x="2093" y="9324"/>
                    <a:pt x="4665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3"/>
          <p:cNvSpPr/>
          <p:nvPr/>
        </p:nvSpPr>
        <p:spPr>
          <a:xfrm>
            <a:off x="1005100" y="3592175"/>
            <a:ext cx="713400" cy="7134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006B89-CA46-FF47-8676-D5BA519C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時程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37083"/>
            <a:ext cx="8119201" cy="33663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2/3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開跑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3/3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交初賽件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3/18~19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台大工作坊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5/6~7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松菸決賽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329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時間線</a:t>
            </a:r>
          </a:p>
        </p:txBody>
      </p:sp>
      <p:graphicFrame>
        <p:nvGraphicFramePr>
          <p:cNvPr id="6" name="Google Shape;436;p39">
            <a:extLst>
              <a:ext uri="{FF2B5EF4-FFF2-40B4-BE49-F238E27FC236}">
                <a16:creationId xmlns:a16="http://schemas.microsoft.com/office/drawing/2014/main" id="{58F12B7B-DE9B-544D-9F57-850476E9B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489779"/>
              </p:ext>
            </p:extLst>
          </p:nvPr>
        </p:nvGraphicFramePr>
        <p:xfrm>
          <a:off x="552988" y="1104522"/>
          <a:ext cx="7871012" cy="3495821"/>
        </p:xfrm>
        <a:graphic>
          <a:graphicData uri="http://schemas.openxmlformats.org/drawingml/2006/table">
            <a:tbl>
              <a:tblPr>
                <a:tableStyleId>{C14B8EE6-421C-45F9-9EEC-DD24FE71E0BC}</a:tableStyleId>
              </a:tblPr>
              <a:tblGrid>
                <a:gridCol w="1310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5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5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547">
                  <a:extLst>
                    <a:ext uri="{9D8B030D-6E8A-4147-A177-3AD203B41FA5}">
                      <a16:colId xmlns:a16="http://schemas.microsoft.com/office/drawing/2014/main" val="3149657646"/>
                    </a:ext>
                  </a:extLst>
                </a:gridCol>
              </a:tblGrid>
              <a:tr h="2587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2/15~28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tx1"/>
                          </a:solidFill>
                          <a:sym typeface="Cousine"/>
                        </a:rPr>
                        <a:t>3/1~15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3/16~31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tx1"/>
                          </a:solidFill>
                          <a:sym typeface="Cousine"/>
                        </a:rPr>
                        <a:t>4/1~15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4/16~30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組隊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sym typeface="Cousine"/>
                        </a:rPr>
                        <a:t>/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找老師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latin typeface="Cousine"/>
                          <a:ea typeface="Cousine"/>
                          <a:cs typeface="Cousine"/>
                          <a:sym typeface="Cousine"/>
                        </a:rPr>
                        <a:t>背景知識</a:t>
                      </a: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9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構思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2023119631"/>
                  </a:ext>
                </a:extLst>
              </a:tr>
              <a:tr h="40010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驗證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sym typeface="Cousine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sym typeface="Cousine"/>
                        </a:rPr>
                        <a:t>疊加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實體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sym typeface="Cousine"/>
                        </a:rPr>
                        <a:t>50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％</a:t>
                      </a: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83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實體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sym typeface="Cousine"/>
                        </a:rPr>
                        <a:t>100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％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2733496679"/>
                  </a:ext>
                </a:extLst>
              </a:tr>
              <a:tr h="2974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sym typeface="Cousine"/>
                        </a:rPr>
                        <a:t>緩衝期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>
                        <a:solidFill>
                          <a:schemeClr val="tx1"/>
                        </a:solidFill>
                        <a:latin typeface="Cousine"/>
                        <a:ea typeface="Cousine"/>
                        <a:cs typeface="Cousine"/>
                        <a:sym typeface="Cousine"/>
                      </a:endParaRPr>
                    </a:p>
                  </a:txBody>
                  <a:tcPr marL="91425" marR="91425" marT="45700" marB="45700" anchor="ctr"/>
                </a:tc>
                <a:extLst>
                  <a:ext uri="{0D108BD9-81ED-4DB2-BD59-A6C34878D82A}">
                    <a16:rowId xmlns:a16="http://schemas.microsoft.com/office/drawing/2014/main" val="401494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08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競賽規劃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title" idx="2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93" name="Google Shape;793;p63"/>
          <p:cNvGrpSpPr/>
          <p:nvPr/>
        </p:nvGrpSpPr>
        <p:grpSpPr>
          <a:xfrm rot="10800000">
            <a:off x="7269612" y="540008"/>
            <a:ext cx="1093067" cy="2571731"/>
            <a:chOff x="134695" y="2421799"/>
            <a:chExt cx="1156807" cy="2721696"/>
          </a:xfrm>
        </p:grpSpPr>
        <p:sp>
          <p:nvSpPr>
            <p:cNvPr id="794" name="Google Shape;794;p63"/>
            <p:cNvSpPr/>
            <p:nvPr/>
          </p:nvSpPr>
          <p:spPr>
            <a:xfrm rot="10800000">
              <a:off x="134695" y="4564996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 rot="10800000">
              <a:off x="134695" y="422753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10800000">
              <a:off x="134695" y="3552599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10800000">
              <a:off x="134695" y="321513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364654" y="2421799"/>
              <a:ext cx="696900" cy="6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423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找人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37083"/>
            <a:ext cx="8119201" cy="33663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建模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加工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展示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052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中間會經歷ㄉ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A16B4B-9866-674B-8A01-E5B3D289435E}"/>
              </a:ext>
            </a:extLst>
          </p:cNvPr>
          <p:cNvSpPr txBox="1"/>
          <p:nvPr/>
        </p:nvSpPr>
        <p:spPr>
          <a:xfrm>
            <a:off x="3614399" y="3751646"/>
            <a:ext cx="187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專案管理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CDB37A-F9E9-E841-8E95-1BC489AAD0F2}"/>
              </a:ext>
            </a:extLst>
          </p:cNvPr>
          <p:cNvSpPr txBox="1"/>
          <p:nvPr/>
        </p:nvSpPr>
        <p:spPr>
          <a:xfrm>
            <a:off x="1176950" y="3751646"/>
            <a:ext cx="187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工程技術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5930F89-024B-B34F-B5F0-C57AAC70A5AD}"/>
              </a:ext>
            </a:extLst>
          </p:cNvPr>
          <p:cNvSpPr txBox="1"/>
          <p:nvPr/>
        </p:nvSpPr>
        <p:spPr>
          <a:xfrm>
            <a:off x="6051849" y="3742723"/>
            <a:ext cx="187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企劃設計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3B9374-EC15-2047-A769-55FBA545E1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818" y="2104548"/>
            <a:ext cx="1406305" cy="14063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2FD7DA-98C3-E849-8A35-BDD7D55A614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321" y="2265429"/>
            <a:ext cx="1423097" cy="14230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FAF5D0-2E81-8D48-8776-3A8A5EEBDF3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890" y="1999590"/>
            <a:ext cx="1616219" cy="16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6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一些小規矩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4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開心第一 我們是來玩的</a:t>
            </a:r>
            <a:endParaRPr lang="en-US" altLang="zh-TW" sz="4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32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沒有不好的問題 </a:t>
            </a:r>
            <a:endParaRPr lang="en-US" altLang="zh-TW" sz="3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有問題要說 在問題出現的當下就要提出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鼓勵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正向的用詞 將心比心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競賽本身要保密 技術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痛點歡迎你拿去外面腦力激盪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524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最重要的問題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title" idx="2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93" name="Google Shape;793;p63"/>
          <p:cNvGrpSpPr/>
          <p:nvPr/>
        </p:nvGrpSpPr>
        <p:grpSpPr>
          <a:xfrm rot="10800000">
            <a:off x="7269612" y="540008"/>
            <a:ext cx="1093067" cy="2571731"/>
            <a:chOff x="134695" y="2421799"/>
            <a:chExt cx="1156807" cy="2721696"/>
          </a:xfrm>
        </p:grpSpPr>
        <p:sp>
          <p:nvSpPr>
            <p:cNvPr id="794" name="Google Shape;794;p63"/>
            <p:cNvSpPr/>
            <p:nvPr/>
          </p:nvSpPr>
          <p:spPr>
            <a:xfrm rot="10800000">
              <a:off x="134695" y="4564996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 rot="10800000">
              <a:off x="134695" y="422753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10800000">
              <a:off x="134695" y="3552599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10800000">
              <a:off x="134695" y="321513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364654" y="2421799"/>
              <a:ext cx="696900" cy="6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2818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1546601" y="947445"/>
            <a:ext cx="6050798" cy="3248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你想要什麼</a:t>
            </a:r>
            <a:r>
              <a:rPr 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sz="5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53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1546601" y="947445"/>
            <a:ext cx="6050798" cy="3248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吃吃喝喝學技術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搞個酷東西出來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看能不能搞個獎回來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title" idx="2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title" idx="6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8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title" idx="4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競賽簡介</a:t>
            </a:r>
            <a:endParaRPr dirty="0"/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時間線</a:t>
            </a:r>
          </a:p>
        </p:txBody>
      </p:sp>
      <p:sp>
        <p:nvSpPr>
          <p:cNvPr id="406" name="Google Shape;406;p41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競賽規劃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最重要的問題</a:t>
            </a:r>
          </a:p>
        </p:txBody>
      </p:sp>
      <p:grpSp>
        <p:nvGrpSpPr>
          <p:cNvPr id="408" name="Google Shape;408;p41"/>
          <p:cNvGrpSpPr/>
          <p:nvPr/>
        </p:nvGrpSpPr>
        <p:grpSpPr>
          <a:xfrm flipH="1">
            <a:off x="286432" y="334717"/>
            <a:ext cx="853322" cy="1051142"/>
            <a:chOff x="713107" y="470967"/>
            <a:chExt cx="853322" cy="1051142"/>
          </a:xfrm>
        </p:grpSpPr>
        <p:sp>
          <p:nvSpPr>
            <p:cNvPr id="409" name="Google Shape;409;p41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E8C54BA2-B631-4744-B2EF-75DA886BD2A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2E38A9F-B53A-074F-AE9B-30BC8DABA88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1339A7E-2DEB-2F42-8A4C-8A14C9E3C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5CECF04-0A8A-CB4A-BB7C-D45945285A1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競賽簡介</a:t>
            </a:r>
            <a:endParaRPr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1546601" y="947445"/>
            <a:ext cx="6050798" cy="3248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MakeNTU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是「軟硬體整合」型創客松，期待創作者發揮創意，結合軟、硬體實力，利用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24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小時在現場打造出符合主題的作品。</a:t>
            </a:r>
            <a:endParaRPr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42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1546601" y="947445"/>
            <a:ext cx="6050798" cy="3248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搞個好玩的東西</a:t>
            </a:r>
            <a:b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然後做出來</a:t>
            </a: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07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C1786-080A-5340-AD04-2BEC7490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C63506-C64E-064E-A22A-4D02595A0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F459A5-E39A-1643-B790-EC8B459FB2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60" y="0"/>
            <a:ext cx="7701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9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FD4BA-7AD0-AC44-8E9E-1DB77DF6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232E34-7C16-AA4F-93E9-6303A3C95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E1A25E-6CBB-064F-8969-B9509D467D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615" y="0"/>
            <a:ext cx="41507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需要的東東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一個好的團隊</a:t>
            </a:r>
            <a:endParaRPr lang="en-US" altLang="zh-TW" sz="4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一個好的點子</a:t>
            </a:r>
            <a:endParaRPr lang="en-US" altLang="zh-TW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一份企劃書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一個實體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600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塊報名費</a:t>
            </a:r>
            <a:endParaRPr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5430423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282</Words>
  <Application>Microsoft Macintosh PowerPoint</Application>
  <PresentationFormat>如螢幕大小 (16:9)</PresentationFormat>
  <Paragraphs>69</Paragraphs>
  <Slides>19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1" baseType="lpstr">
      <vt:lpstr>Livvic</vt:lpstr>
      <vt:lpstr>Cousine</vt:lpstr>
      <vt:lpstr>Itim</vt:lpstr>
      <vt:lpstr>Wingdings</vt:lpstr>
      <vt:lpstr>Anton</vt:lpstr>
      <vt:lpstr>Arial</vt:lpstr>
      <vt:lpstr>Poppins</vt:lpstr>
      <vt:lpstr>Lato</vt:lpstr>
      <vt:lpstr>Roboto</vt:lpstr>
      <vt:lpstr>Microsoft JhengHei</vt:lpstr>
      <vt:lpstr>Roboto Condensed Light</vt:lpstr>
      <vt:lpstr>Essential Oils: Extraction Methods by Slidesgo</vt:lpstr>
      <vt:lpstr>MakeNTU 臺大電機創客松</vt:lpstr>
      <vt:lpstr>吃吃喝喝學技術 搞個酷東西出來 看能不能搞個獎回來</vt:lpstr>
      <vt:lpstr>Table of contents</vt:lpstr>
      <vt:lpstr>競賽簡介</vt:lpstr>
      <vt:lpstr>MakeNTU是「軟硬體整合」型創客松，期待創作者發揮創意，結合軟、硬體實力，利用24小時在現場打造出符合主題的作品。</vt:lpstr>
      <vt:lpstr>搞個好玩的東西 然後做出來</vt:lpstr>
      <vt:lpstr>PowerPoint 簡報</vt:lpstr>
      <vt:lpstr>PowerPoint 簡報</vt:lpstr>
      <vt:lpstr>需要的東東</vt:lpstr>
      <vt:lpstr>獎＆錢錢</vt:lpstr>
      <vt:lpstr>時間線</vt:lpstr>
      <vt:lpstr>時程</vt:lpstr>
      <vt:lpstr>時間線</vt:lpstr>
      <vt:lpstr>競賽規劃</vt:lpstr>
      <vt:lpstr>找人</vt:lpstr>
      <vt:lpstr>中間會經歷ㄉ</vt:lpstr>
      <vt:lpstr>一些小規矩</vt:lpstr>
      <vt:lpstr>最重要的問題</vt:lpstr>
      <vt:lpstr>你想要什麼？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 the Rocket NASA Challenge</dc:title>
  <cp:lastModifiedBy>陳翰琨 (110607518)</cp:lastModifiedBy>
  <cp:revision>8</cp:revision>
  <dcterms:modified xsi:type="dcterms:W3CDTF">2023-02-14T07:19:21Z</dcterms:modified>
</cp:coreProperties>
</file>